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76" r:id="rId11"/>
    <p:sldId id="277" r:id="rId12"/>
    <p:sldId id="264" r:id="rId13"/>
    <p:sldId id="270" r:id="rId14"/>
    <p:sldId id="271" r:id="rId15"/>
    <p:sldId id="272" r:id="rId16"/>
    <p:sldId id="273" r:id="rId17"/>
    <p:sldId id="274" r:id="rId18"/>
    <p:sldId id="266" r:id="rId19"/>
    <p:sldId id="267" r:id="rId20"/>
    <p:sldId id="268" r:id="rId21"/>
    <p:sldId id="269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les Esteve Boncompt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04T16:01:01.194" idx="1">
    <p:pos x="6000" y="0"/>
    <p:text>I added an outline of what should be explained in every slide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" name="Google Shape;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1808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All analysis in the 2</a:t>
            </a:r>
            <a:r>
              <a:rPr lang="en-GB" baseline="30000" dirty="0"/>
              <a:t>nd</a:t>
            </a:r>
            <a:r>
              <a:rPr lang="en-GB" dirty="0"/>
              <a:t> part has been done for 1001 grid points and 1001 iterations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01691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26f415ed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26f415ed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26f415ed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26f415ed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d06dcb7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d06dcb7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26f415ed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26f415ed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326f415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1326f415ed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326f415ed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1326f415ed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1d06dcb7a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1d06dcb7a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26f415e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26f415e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26f415ed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326f415ed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d07654b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d07654b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d07654b4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d07654b4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d07654b4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d07654b4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Eigenvalue problem. Discretization </a:t>
            </a:r>
            <a:r>
              <a:rPr lang="en-GB" dirty="0">
                <a:sym typeface="Wingdings" panose="05000000000000000000" pitchFamily="2" charset="2"/>
              </a:rPr>
              <a:t> makes Hamiltonian a matrix and the eigenfunctions multidimensional vectors. Each component of the WF-vector corresponds to the value of the function on a grid point.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02192" y="617246"/>
            <a:ext cx="7265400" cy="2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7800"/>
              <a:buFont typeface="Arial"/>
              <a:buNone/>
              <a:defRPr sz="7800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02192" y="3203297"/>
            <a:ext cx="70674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-1" y="10"/>
            <a:ext cx="1576500" cy="51435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" name="Google Shape;9;p1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63" y="4581184"/>
            <a:ext cx="1026662" cy="63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6651560" y="4815701"/>
            <a:ext cx="231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 b="0" i="0" u="none" strike="noStrike" cap="non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00A6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802192" y="617246"/>
            <a:ext cx="7265400" cy="222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6500"/>
              <a:t>Quantum Adiabatic Theorem test</a:t>
            </a:r>
            <a:endParaRPr sz="6500"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802192" y="3203297"/>
            <a:ext cx="70674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ca" sz="2000"/>
              <a:t>Authors: Carles Esteve Boncompte</a:t>
            </a:r>
            <a:endParaRPr sz="2000"/>
          </a:p>
          <a:p>
            <a:pPr marL="0" lvl="0" indent="0" algn="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ca" sz="2000"/>
              <a:t>Georgios Stylianou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E426BC-8577-ABD6-4EA7-8E69E330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4" y="0"/>
            <a:ext cx="7106400" cy="1094282"/>
          </a:xfrm>
        </p:spPr>
        <p:txBody>
          <a:bodyPr>
            <a:normAutofit/>
          </a:bodyPr>
          <a:lstStyle/>
          <a:p>
            <a:r>
              <a:rPr lang="en-GB" dirty="0"/>
              <a:t>Quantum system 2:</a:t>
            </a:r>
            <a:br>
              <a:rPr lang="en-GB" dirty="0"/>
            </a:br>
            <a:r>
              <a:rPr lang="en-GB" sz="2800" dirty="0"/>
              <a:t>Splitting Well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E881797-CC27-2912-B0DE-6D5FF250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502" y="1094281"/>
            <a:ext cx="7348004" cy="3732551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Expected </a:t>
            </a:r>
            <a:r>
              <a:rPr lang="en-GB" u="sng" dirty="0">
                <a:solidFill>
                  <a:schemeClr val="tx1"/>
                </a:solidFill>
              </a:rPr>
              <a:t>stationary</a:t>
            </a:r>
            <a:r>
              <a:rPr lang="en-GB" dirty="0">
                <a:solidFill>
                  <a:schemeClr val="tx1"/>
                </a:solidFill>
              </a:rPr>
              <a:t> states: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Confinement in L/2+ !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DB5BC55-35B6-5623-A5B3-0D37F650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14" y="1964250"/>
            <a:ext cx="7106400" cy="294336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BCC5D203-6A11-22ED-0812-A6AA47FE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48" y="1964250"/>
            <a:ext cx="7183112" cy="29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5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E426BC-8577-ABD6-4EA7-8E69E330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4" y="0"/>
            <a:ext cx="7106400" cy="1094282"/>
          </a:xfrm>
        </p:spPr>
        <p:txBody>
          <a:bodyPr>
            <a:normAutofit/>
          </a:bodyPr>
          <a:lstStyle/>
          <a:p>
            <a:r>
              <a:rPr lang="en-GB" dirty="0"/>
              <a:t>Quantum system 2:</a:t>
            </a:r>
            <a:br>
              <a:rPr lang="en-GB" dirty="0"/>
            </a:br>
            <a:r>
              <a:rPr lang="en-GB" sz="2800" dirty="0"/>
              <a:t>Splitting Well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E881797-CC27-2912-B0DE-6D5FF250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502" y="1094281"/>
            <a:ext cx="7348004" cy="3732551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Expected </a:t>
            </a:r>
            <a:r>
              <a:rPr lang="en-GB" u="sng" dirty="0">
                <a:solidFill>
                  <a:schemeClr val="tx1"/>
                </a:solidFill>
              </a:rPr>
              <a:t>stationary</a:t>
            </a:r>
            <a:r>
              <a:rPr lang="en-GB" dirty="0">
                <a:solidFill>
                  <a:schemeClr val="tx1"/>
                </a:solidFill>
              </a:rPr>
              <a:t> states: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DB5BC55-35B6-5623-A5B3-0D37F650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14" y="1964250"/>
            <a:ext cx="7106400" cy="294336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BCC5D203-6A11-22ED-0812-A6AA47FE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948" y="1964250"/>
            <a:ext cx="7183112" cy="2975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78B21E-67EE-7F71-9C9D-0E79B7888DED}"/>
                  </a:ext>
                </a:extLst>
              </p:cNvPr>
              <p:cNvSpPr txBox="1"/>
              <p:nvPr/>
            </p:nvSpPr>
            <p:spPr>
              <a:xfrm>
                <a:off x="6468256" y="554636"/>
                <a:ext cx="2236358" cy="142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dirty="0"/>
                  <a:t>Why?</a:t>
                </a:r>
              </a:p>
              <a:p>
                <a:r>
                  <a:rPr lang="en-GB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Because </a:t>
                </a:r>
                <a:r>
                  <a:rPr lang="en-GB" sz="1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</a:t>
                </a:r>
                <a:r>
                  <a:rPr lang="en-GB" sz="1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</a:t>
                </a:r>
                <a:r>
                  <a:rPr lang="en-GB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0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l-GR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𝒉𝒃𝒂𝒓</m:t>
                            </m:r>
                          </m:e>
                          <m:sup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sSubSup>
                          <m:sSubSupPr>
                            <m:ctrlPr>
                              <a:rPr lang="el-GR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GB" sz="20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GB" sz="20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den>
                    </m:f>
                    <m:r>
                      <a:rPr lang="en-GB" sz="2000" b="1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box>
                      <m:boxPr>
                        <m:ctrlPr>
                          <a:rPr lang="el-GR" sz="20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⇒"/>
                            <m:vertJc m:val="bot"/>
                            <m:ctrlPr>
                              <a:rPr lang="el-GR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groupChrPr>
                          <m:e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groupChr>
                        <m:r>
                          <a:rPr lang="en-GB" sz="20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l-GR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l-GR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p>
                                <m:r>
                                  <a:rPr lang="en-GB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l-GR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𝝅</m:t>
                                </m:r>
                              </m:e>
                              <m:sup>
                                <m:r>
                                  <a:rPr lang="en-GB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GB" sz="20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  <m:sSup>
                              <m:sSupPr>
                                <m:ctrlPr>
                                  <a:rPr lang="el-GR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GB" sz="2000" b="1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endParaRPr lang="el-GR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l-GR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78B21E-67EE-7F71-9C9D-0E79B7888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256" y="554636"/>
                <a:ext cx="2236358" cy="1422697"/>
              </a:xfrm>
              <a:prstGeom prst="rect">
                <a:avLst/>
              </a:prstGeom>
              <a:blipFill>
                <a:blip r:embed="rId4"/>
                <a:stretch>
                  <a:fillRect l="-2180" t="-257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Ευθύγραμμο βέλος σύνδεσης 7">
            <a:extLst>
              <a:ext uri="{FF2B5EF4-FFF2-40B4-BE49-F238E27FC236}">
                <a16:creationId xmlns:a16="http://schemas.microsoft.com/office/drawing/2014/main" id="{F24116D0-9568-60F0-47BF-276073EDCDDC}"/>
              </a:ext>
            </a:extLst>
          </p:cNvPr>
          <p:cNvCxnSpPr/>
          <p:nvPr/>
        </p:nvCxnSpPr>
        <p:spPr>
          <a:xfrm>
            <a:off x="7697449" y="3435930"/>
            <a:ext cx="3297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C07D08-27A6-411C-FA7B-57B39A0A920C}"/>
              </a:ext>
            </a:extLst>
          </p:cNvPr>
          <p:cNvSpPr txBox="1"/>
          <p:nvPr/>
        </p:nvSpPr>
        <p:spPr>
          <a:xfrm>
            <a:off x="7622498" y="3128153"/>
            <a:ext cx="63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L/2 -</a:t>
            </a:r>
            <a:endParaRPr lang="el-G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6C81B-5C79-369A-4929-D4ED14A1F3CE}"/>
              </a:ext>
            </a:extLst>
          </p:cNvPr>
          <p:cNvSpPr txBox="1"/>
          <p:nvPr/>
        </p:nvSpPr>
        <p:spPr>
          <a:xfrm>
            <a:off x="6946487" y="3741442"/>
            <a:ext cx="63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L/2 +</a:t>
            </a:r>
            <a:endParaRPr lang="el-GR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D5102B11-151E-BD23-109C-8E5F5745C161}"/>
              </a:ext>
            </a:extLst>
          </p:cNvPr>
          <p:cNvCxnSpPr>
            <a:cxnSpLocks/>
          </p:cNvCxnSpPr>
          <p:nvPr/>
        </p:nvCxnSpPr>
        <p:spPr>
          <a:xfrm>
            <a:off x="7000407" y="4082382"/>
            <a:ext cx="4375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98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Discretization</a:t>
            </a:r>
            <a:br>
              <a:rPr lang="ca" dirty="0"/>
            </a:br>
            <a:r>
              <a:rPr lang="ca" dirty="0"/>
              <a:t>(Stationary eigenfunctions)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92;p1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763106" y="1200150"/>
                <a:ext cx="7106400" cy="3486000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114300" indent="0">
                  <a:buNone/>
                </a:pPr>
                <a:r>
                  <a:rPr lang="en-GB" b="1" dirty="0"/>
                  <a:t>Eigenfunction Computation </a:t>
                </a:r>
                <a:r>
                  <a:rPr lang="en-GB" b="1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⃡"/>
                        <m:ctrlPr>
                          <a:rPr lang="el-GR" sz="2000" b="1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l-GR" sz="2000" b="1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l-GR" sz="2000" b="1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sub>
                        </m:sSub>
                      </m:e>
                    </m:acc>
                    <m:r>
                      <a:rPr lang="el-GR" sz="2000" b="1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sz="2000" b="1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l-GR" sz="2000" b="1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𝜳</m:t>
                        </m:r>
                      </m:e>
                    </m:acc>
                    <m:r>
                      <a:rPr lang="el-GR" sz="2000" b="1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l-GR" sz="2000" b="1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𝜠</m:t>
                    </m:r>
                    <m:r>
                      <a:rPr lang="el-GR" sz="2000" b="1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l-GR" sz="2000" b="1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l-GR" sz="2000" b="1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𝜳</m:t>
                        </m:r>
                      </m:e>
                    </m:acc>
                  </m:oMath>
                </a14:m>
                <a:endParaRPr lang="el-GR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14300" lvl="0" indent="0" algn="l" rtl="0">
                  <a:spcBef>
                    <a:spcPts val="360"/>
                  </a:spcBef>
                  <a:spcAft>
                    <a:spcPts val="0"/>
                  </a:spcAft>
                  <a:buSzPts val="1800"/>
                  <a:buNone/>
                </a:pPr>
                <a:endParaRPr lang="el-G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114300" lvl="0" indent="0" algn="l" rtl="0">
                  <a:spcBef>
                    <a:spcPts val="36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GB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Results for </a:t>
                </a:r>
                <a:r>
                  <a:rPr lang="en-GB" sz="14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simple well </a:t>
                </a:r>
                <a:r>
                  <a:rPr lang="en-GB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Wingdings" panose="05000000000000000000" pitchFamily="2" charset="2"/>
                  </a:rPr>
                  <a:t> V = 0:</a:t>
                </a:r>
                <a:endParaRPr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Google Shape;92;p1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63106" y="1200150"/>
                <a:ext cx="7106400" cy="3486000"/>
              </a:xfrm>
              <a:prstGeom prst="rect">
                <a:avLst/>
              </a:prstGeom>
              <a:blipFill>
                <a:blip r:embed="rId3"/>
                <a:stretch>
                  <a:fillRect l="-86" t="-52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Εικόνα 2">
            <a:extLst>
              <a:ext uri="{FF2B5EF4-FFF2-40B4-BE49-F238E27FC236}">
                <a16:creationId xmlns:a16="http://schemas.microsoft.com/office/drawing/2014/main" id="{AC978CEC-B85A-E4DE-6580-59FC950B7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59" y="2571750"/>
            <a:ext cx="3815894" cy="2448064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51ECD18-BCAC-D189-5D26-55886DAA2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306" y="2578894"/>
            <a:ext cx="3895114" cy="25646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>
            <a:extLst>
              <a:ext uri="{FF2B5EF4-FFF2-40B4-BE49-F238E27FC236}">
                <a16:creationId xmlns:a16="http://schemas.microsoft.com/office/drawing/2014/main" id="{45B8D936-8E58-97D1-70C8-DBABA61D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1982574"/>
            <a:ext cx="4115157" cy="2728196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91847F0-3B67-737E-9340-8E02063DB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06" y="2074022"/>
            <a:ext cx="4061812" cy="2636748"/>
          </a:xfrm>
          <a:prstGeom prst="rect">
            <a:avLst/>
          </a:prstGeom>
        </p:spPr>
      </p:pic>
      <p:sp>
        <p:nvSpPr>
          <p:cNvPr id="6" name="Google Shape;91;p13">
            <a:extLst>
              <a:ext uri="{FF2B5EF4-FFF2-40B4-BE49-F238E27FC236}">
                <a16:creationId xmlns:a16="http://schemas.microsoft.com/office/drawing/2014/main" id="{34C45DD9-EDBC-08A3-977B-460C980DD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Time Evolution</a:t>
            </a:r>
            <a:br>
              <a:rPr lang="ca" dirty="0"/>
            </a:br>
            <a:r>
              <a:rPr lang="ca" dirty="0"/>
              <a:t>(Crank – Nicolson method)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7C14D8-FC19-5BB9-F891-28B7B192BBB7}"/>
              </a:ext>
            </a:extLst>
          </p:cNvPr>
          <p:cNvSpPr txBox="1"/>
          <p:nvPr/>
        </p:nvSpPr>
        <p:spPr>
          <a:xfrm>
            <a:off x="1763106" y="4632941"/>
            <a:ext cx="6608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well stationary States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Just a phase factor  Re{</a:t>
            </a:r>
            <a:r>
              <a:rPr lang="el-GR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ψ} ~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cos(Et) </a:t>
            </a:r>
            <a:endParaRPr lang="el-G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DDE455-75B9-BABA-2D6F-FA4994FE6CAB}"/>
                  </a:ext>
                </a:extLst>
              </p:cNvPr>
              <p:cNvSpPr txBox="1"/>
              <p:nvPr/>
            </p:nvSpPr>
            <p:spPr>
              <a:xfrm>
                <a:off x="1788809" y="1374478"/>
                <a:ext cx="7054993" cy="702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8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𝜳</m:t>
                              </m:r>
                            </m:e>
                          </m:acc>
                        </m:e>
                        <m:sup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18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l-GR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  <m:r>
                                <a:rPr lang="el-GR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𝜟</m:t>
                              </m:r>
                              <m:r>
                                <a:rPr lang="en-GB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  <m:r>
                                <a:rPr lang="en-GB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l-GR" sz="18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⃡"/>
                                      <m:ctrlPr>
                                        <a:rPr lang="el-GR" sz="18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8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𝑯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𝑫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l-GR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𝜟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l-GR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⃡"/>
                                  <m:ctrlPr>
                                    <a:rPr lang="el-GR" sz="18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800" b="1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𝑫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l-GR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l-GR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l-GR" sz="1800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𝜳</m:t>
                              </m:r>
                            </m:e>
                          </m:acc>
                        </m:e>
                        <m:sup>
                          <m:r>
                            <a:rPr lang="en-GB" sz="1800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l-GR" sz="18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l-G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DDE455-75B9-BABA-2D6F-FA4994FE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09" y="1374478"/>
                <a:ext cx="7054993" cy="702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47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B006C6CE-7BD9-17F7-AEB4-7EAEB0E36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23" y="-59024"/>
            <a:ext cx="5612060" cy="5261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D30E3-72C1-A50B-9B1C-E119A00DEEB4}"/>
              </a:ext>
            </a:extLst>
          </p:cNvPr>
          <p:cNvSpPr txBox="1"/>
          <p:nvPr/>
        </p:nvSpPr>
        <p:spPr>
          <a:xfrm>
            <a:off x="1521502" y="202367"/>
            <a:ext cx="2443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Splitting well implementation</a:t>
            </a:r>
            <a:endParaRPr lang="el-GR" dirty="0"/>
          </a:p>
        </p:txBody>
      </p:sp>
      <p:sp>
        <p:nvSpPr>
          <p:cNvPr id="7" name="Βέλος: Κάτω 6">
            <a:extLst>
              <a:ext uri="{FF2B5EF4-FFF2-40B4-BE49-F238E27FC236}">
                <a16:creationId xmlns:a16="http://schemas.microsoft.com/office/drawing/2014/main" id="{526816E6-CD33-FBAD-BDF9-647BB057BC82}"/>
              </a:ext>
            </a:extLst>
          </p:cNvPr>
          <p:cNvSpPr/>
          <p:nvPr/>
        </p:nvSpPr>
        <p:spPr>
          <a:xfrm>
            <a:off x="1761344" y="667062"/>
            <a:ext cx="202367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BC931-1324-82BE-C6AC-7BE9F0862714}"/>
              </a:ext>
            </a:extLst>
          </p:cNvPr>
          <p:cNvSpPr txBox="1"/>
          <p:nvPr/>
        </p:nvSpPr>
        <p:spPr>
          <a:xfrm>
            <a:off x="1603948" y="1049311"/>
            <a:ext cx="1094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Introduce V(t)</a:t>
            </a:r>
            <a:endParaRPr lang="el-G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931FB-171A-DD84-96AE-6852B1CEB7F9}"/>
              </a:ext>
            </a:extLst>
          </p:cNvPr>
          <p:cNvSpPr txBox="1"/>
          <p:nvPr/>
        </p:nvSpPr>
        <p:spPr>
          <a:xfrm>
            <a:off x="1521502" y="1835944"/>
            <a:ext cx="152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ADIABATIC!</a:t>
            </a:r>
            <a:endParaRPr lang="el-GR" sz="18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4CE96-B56A-FC7D-F746-1C406B93ACE4}"/>
              </a:ext>
            </a:extLst>
          </p:cNvPr>
          <p:cNvSpPr txBox="1"/>
          <p:nvPr/>
        </p:nvSpPr>
        <p:spPr>
          <a:xfrm>
            <a:off x="1521503" y="2692003"/>
            <a:ext cx="15287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1/</a:t>
            </a:r>
            <a:r>
              <a:rPr lang="en-GB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GB" sz="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= 40 – 200 timesteps</a:t>
            </a:r>
            <a:endParaRPr lang="el-G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3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A7D2A6-1FDB-5B46-DCDA-AA52772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Adiabatic vs Non adiabatic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3A999A1-4508-BEFD-C4DE-9314754C1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237A7341-6FD8-FD53-F2C1-3FF29F4D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69" y="822475"/>
            <a:ext cx="7552074" cy="3863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E6A3C-EBEB-C1ED-3A4A-9A09EF90656F}"/>
              </a:ext>
            </a:extLst>
          </p:cNvPr>
          <p:cNvSpPr txBox="1"/>
          <p:nvPr/>
        </p:nvSpPr>
        <p:spPr>
          <a:xfrm>
            <a:off x="2150268" y="4528303"/>
            <a:ext cx="278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rgbClr val="FFC000"/>
                </a:solidFill>
                <a:sym typeface="Wingdings" panose="05000000000000000000" pitchFamily="2" charset="2"/>
              </a:rPr>
              <a:t>T</a:t>
            </a:r>
            <a:r>
              <a:rPr lang="en-GB" sz="900" b="1" dirty="0">
                <a:solidFill>
                  <a:srgbClr val="FFC000"/>
                </a:solidFill>
                <a:sym typeface="Wingdings" panose="05000000000000000000" pitchFamily="2" charset="2"/>
              </a:rPr>
              <a:t>ext</a:t>
            </a:r>
            <a:r>
              <a:rPr lang="en-GB" sz="1100" b="1" dirty="0">
                <a:solidFill>
                  <a:srgbClr val="FFC000"/>
                </a:solidFill>
                <a:sym typeface="Wingdings" panose="05000000000000000000" pitchFamily="2" charset="2"/>
              </a:rPr>
              <a:t> = 100E</a:t>
            </a:r>
            <a:r>
              <a:rPr lang="en-GB" sz="800" b="1" dirty="0">
                <a:solidFill>
                  <a:srgbClr val="FFC000"/>
                </a:solidFill>
                <a:sym typeface="Wingdings" panose="05000000000000000000" pitchFamily="2" charset="2"/>
              </a:rPr>
              <a:t>g </a:t>
            </a:r>
            <a:r>
              <a:rPr lang="en-GB" sz="1100" b="1" dirty="0">
                <a:solidFill>
                  <a:srgbClr val="FFC000"/>
                </a:solidFill>
                <a:sym typeface="Wingdings" panose="05000000000000000000" pitchFamily="2" charset="2"/>
              </a:rPr>
              <a:t>/ b = 500 – 2000 timesteps </a:t>
            </a:r>
          </a:p>
          <a:p>
            <a:r>
              <a:rPr lang="en-GB" sz="1100" b="1" dirty="0">
                <a:solidFill>
                  <a:srgbClr val="FFC000"/>
                </a:solidFill>
                <a:sym typeface="Wingdings" panose="05000000000000000000" pitchFamily="2" charset="2"/>
              </a:rPr>
              <a:t>                          &gt;&gt; T</a:t>
            </a:r>
            <a:r>
              <a:rPr lang="en-GB" sz="800" b="1" dirty="0">
                <a:solidFill>
                  <a:srgbClr val="FFC000"/>
                </a:solidFill>
                <a:sym typeface="Wingdings" panose="05000000000000000000" pitchFamily="2" charset="2"/>
              </a:rPr>
              <a:t>int</a:t>
            </a:r>
            <a:endParaRPr lang="el-GR" sz="11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56C43-958F-33CA-93A2-93DA8DFF42CB}"/>
              </a:ext>
            </a:extLst>
          </p:cNvPr>
          <p:cNvSpPr txBox="1"/>
          <p:nvPr/>
        </p:nvSpPr>
        <p:spPr>
          <a:xfrm>
            <a:off x="6302727" y="4528303"/>
            <a:ext cx="256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T</a:t>
            </a:r>
            <a:r>
              <a:rPr lang="en-GB" sz="9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ext</a:t>
            </a:r>
            <a:r>
              <a:rPr lang="en-GB" sz="11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= 48 – 210 timesteps</a:t>
            </a:r>
          </a:p>
          <a:p>
            <a:r>
              <a:rPr lang="en-GB" sz="11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               ~ T</a:t>
            </a:r>
            <a:r>
              <a:rPr lang="en-GB" sz="8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int</a:t>
            </a:r>
            <a:endParaRPr lang="el-GR" sz="11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666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A7D2A6-1FDB-5B46-DCDA-AA52772C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Adiabatic vs Non adiabatic</a:t>
            </a: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6192581-B771-32B6-47BE-26BD2CCE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6" y="806203"/>
            <a:ext cx="5714999" cy="2101303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7AC29959-198E-A533-123E-A0AF8582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825353"/>
            <a:ext cx="5714999" cy="2235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44660-F39C-037C-D058-1BB85518E1DD}"/>
              </a:ext>
            </a:extLst>
          </p:cNvPr>
          <p:cNvSpPr txBox="1"/>
          <p:nvPr/>
        </p:nvSpPr>
        <p:spPr>
          <a:xfrm>
            <a:off x="7607229" y="1294172"/>
            <a:ext cx="105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</a:rPr>
              <a:t>Adiabatic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45E39-A791-0771-D0A1-929A696AFE59}"/>
              </a:ext>
            </a:extLst>
          </p:cNvPr>
          <p:cNvSpPr txBox="1"/>
          <p:nvPr/>
        </p:nvSpPr>
        <p:spPr>
          <a:xfrm>
            <a:off x="6907142" y="1832743"/>
            <a:ext cx="245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FFC000"/>
                </a:solidFill>
              </a:rPr>
              <a:t>(b = 4 </a:t>
            </a:r>
            <a:r>
              <a:rPr lang="en-GB" sz="1000" b="1" dirty="0">
                <a:solidFill>
                  <a:srgbClr val="FFC000"/>
                </a:solidFill>
                <a:sym typeface="Wingdings" panose="05000000000000000000" pitchFamily="2" charset="2"/>
              </a:rPr>
              <a:t> T</a:t>
            </a:r>
            <a:r>
              <a:rPr lang="en-GB" sz="700" b="1" dirty="0">
                <a:solidFill>
                  <a:srgbClr val="FFC000"/>
                </a:solidFill>
                <a:sym typeface="Wingdings" panose="05000000000000000000" pitchFamily="2" charset="2"/>
              </a:rPr>
              <a:t>ext</a:t>
            </a:r>
            <a:r>
              <a:rPr lang="en-GB" sz="1000" b="1" dirty="0">
                <a:solidFill>
                  <a:srgbClr val="FFC000"/>
                </a:solidFill>
                <a:sym typeface="Wingdings" panose="05000000000000000000" pitchFamily="2" charset="2"/>
              </a:rPr>
              <a:t> = 125 – 500 timesteps</a:t>
            </a:r>
            <a:r>
              <a:rPr lang="en-GB" sz="1000" b="1" dirty="0">
                <a:solidFill>
                  <a:srgbClr val="FFC000"/>
                </a:solidFill>
              </a:rPr>
              <a:t>)</a:t>
            </a:r>
            <a:endParaRPr lang="el-GR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D8BB2-ACDB-E88B-268B-F5C3EE5C4665}"/>
              </a:ext>
            </a:extLst>
          </p:cNvPr>
          <p:cNvSpPr txBox="1"/>
          <p:nvPr/>
        </p:nvSpPr>
        <p:spPr>
          <a:xfrm>
            <a:off x="7478105" y="3676649"/>
            <a:ext cx="1406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Non Adiabatic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03AE2-6BCC-6B04-D2AC-86979FE7C6F9}"/>
              </a:ext>
            </a:extLst>
          </p:cNvPr>
          <p:cNvSpPr txBox="1"/>
          <p:nvPr/>
        </p:nvSpPr>
        <p:spPr>
          <a:xfrm>
            <a:off x="6956178" y="4291904"/>
            <a:ext cx="245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chemeClr val="accent1">
                    <a:lumMod val="75000"/>
                  </a:schemeClr>
                </a:solidFill>
              </a:rPr>
              <a:t>(b = 30 </a:t>
            </a:r>
            <a:r>
              <a:rPr lang="en-GB" sz="10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 T</a:t>
            </a:r>
            <a:r>
              <a:rPr lang="en-GB" sz="7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ext</a:t>
            </a:r>
            <a:r>
              <a:rPr lang="en-GB" sz="1000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= 16 – 70 timesteps</a:t>
            </a:r>
            <a:r>
              <a:rPr lang="en-GB" sz="1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l-GR" sz="10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4619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BBC175-EBC6-93B3-F4C7-2E32CC71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Comparisons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E939BF5-812F-3936-3A0E-D77B49C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89" y="1063378"/>
            <a:ext cx="7712170" cy="34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Performance of the code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GB" b="1" dirty="0">
                <a:solidFill>
                  <a:schemeClr val="tx1"/>
                </a:solidFill>
              </a:rPr>
              <a:t>Crank - Nicolson implemented in two ways:</a:t>
            </a:r>
          </a:p>
          <a:p>
            <a:pPr marL="114300" indent="0">
              <a:buNone/>
            </a:pPr>
            <a:endParaRPr lang="en-GB" b="1" dirty="0">
              <a:solidFill>
                <a:schemeClr val="tx1"/>
              </a:solidFill>
            </a:endParaRPr>
          </a:p>
          <a:p>
            <a:r>
              <a:rPr lang="en-GB" sz="2000" u="sng" dirty="0">
                <a:solidFill>
                  <a:schemeClr val="tx1"/>
                </a:solidFill>
              </a:rPr>
              <a:t>First System 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 Based on [2]  Temporal &amp; Spatial –for loops  Time = 150s (N = 200 grid points)</a:t>
            </a:r>
          </a:p>
          <a:p>
            <a:endParaRPr lang="en-GB" sz="20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GB" sz="2000" u="sng" dirty="0">
                <a:solidFill>
                  <a:schemeClr val="tx1"/>
                </a:solidFill>
                <a:sym typeface="Wingdings" panose="05000000000000000000" pitchFamily="2" charset="2"/>
              </a:rPr>
              <a:t>Second System</a:t>
            </a:r>
            <a:r>
              <a:rPr lang="en-GB" sz="2000" dirty="0">
                <a:solidFill>
                  <a:schemeClr val="tx1"/>
                </a:solidFill>
                <a:sym typeface="Wingdings" panose="05000000000000000000" pitchFamily="2" charset="2"/>
              </a:rPr>
              <a:t>  Based on [3]  Temporal –for loop only  Time = 6s (N = 200 grid points), Time = 473s (N = 1000 grid points)</a:t>
            </a:r>
            <a:endParaRPr sz="2000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We have been able to reproduce satisfying results for the adiabatic time regimes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We have been able to verify it either qualitatively and quantitatively and throughout two different systems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Research question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763106" y="9948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4800" algn="l" rtl="0">
              <a:spcBef>
                <a:spcPts val="360"/>
              </a:spcBef>
              <a:spcAft>
                <a:spcPts val="0"/>
              </a:spcAft>
              <a:buSzPts val="1200"/>
              <a:buChar char="-"/>
            </a:pPr>
            <a:r>
              <a:rPr lang="ca" sz="2200" dirty="0"/>
              <a:t>Test of the Quantum Adiabatic Theorem</a:t>
            </a:r>
            <a:endParaRPr sz="22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04800" algn="l" rtl="0">
              <a:spcBef>
                <a:spcPts val="360"/>
              </a:spcBef>
              <a:spcAft>
                <a:spcPts val="0"/>
              </a:spcAft>
              <a:buSzPts val="1200"/>
              <a:buChar char="-"/>
            </a:pPr>
            <a:r>
              <a:rPr lang="ca" sz="2200" dirty="0"/>
              <a:t>Simulation of two different simple quantum systems (based on examples and problems of [1])</a:t>
            </a:r>
            <a:endParaRPr sz="2200" dirty="0"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620" y="2657170"/>
            <a:ext cx="3113751" cy="19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84625" y="4551100"/>
            <a:ext cx="20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System 1</a:t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328145" y="3511845"/>
            <a:ext cx="626700" cy="27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85DD55BF-F4B8-7F38-15FF-D64D41DDA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89" y="2737850"/>
            <a:ext cx="2228299" cy="1893930"/>
          </a:xfrm>
          <a:prstGeom prst="rect">
            <a:avLst/>
          </a:prstGeom>
        </p:spPr>
      </p:pic>
      <p:sp>
        <p:nvSpPr>
          <p:cNvPr id="9" name="Google Shape;31;p6">
            <a:extLst>
              <a:ext uri="{FF2B5EF4-FFF2-40B4-BE49-F238E27FC236}">
                <a16:creationId xmlns:a16="http://schemas.microsoft.com/office/drawing/2014/main" id="{5743F4AD-61DC-61CF-A391-E1303D774D99}"/>
              </a:ext>
            </a:extLst>
          </p:cNvPr>
          <p:cNvSpPr txBox="1"/>
          <p:nvPr/>
        </p:nvSpPr>
        <p:spPr>
          <a:xfrm>
            <a:off x="7280512" y="4551100"/>
            <a:ext cx="209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System </a:t>
            </a:r>
            <a:r>
              <a:rPr lang="el-GR" dirty="0"/>
              <a:t>2</a:t>
            </a:r>
            <a:endParaRPr dirty="0"/>
          </a:p>
        </p:txBody>
      </p:sp>
      <p:sp>
        <p:nvSpPr>
          <p:cNvPr id="10" name="Google Shape;32;p6">
            <a:extLst>
              <a:ext uri="{FF2B5EF4-FFF2-40B4-BE49-F238E27FC236}">
                <a16:creationId xmlns:a16="http://schemas.microsoft.com/office/drawing/2014/main" id="{A099DCF4-794F-8885-0186-296DB90740FB}"/>
              </a:ext>
            </a:extLst>
          </p:cNvPr>
          <p:cNvSpPr/>
          <p:nvPr/>
        </p:nvSpPr>
        <p:spPr>
          <a:xfrm rot="16200000">
            <a:off x="7102162" y="3549815"/>
            <a:ext cx="626700" cy="27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Bibliography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[1] </a:t>
            </a:r>
            <a:r>
              <a:rPr lang="ca" dirty="0">
                <a:solidFill>
                  <a:srgbClr val="232323"/>
                </a:solidFill>
                <a:highlight>
                  <a:srgbClr val="FFFFFF"/>
                </a:highlight>
              </a:rPr>
              <a:t>D. J. Griffiths, “Introduction to Quantum Mechanics,’ 2nd Edition, Pearson Educ. Int., (2005)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[2] </a:t>
            </a:r>
            <a:r>
              <a:rPr lang="en-US" dirty="0" err="1"/>
              <a:t>Koonin</a:t>
            </a:r>
            <a:r>
              <a:rPr lang="en-US" dirty="0"/>
              <a:t>, S.E. (1990). Computational Physics: Fortran Version (1st ed.). CRC Press.</a:t>
            </a:r>
            <a:endParaRPr lang="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[3] </a:t>
            </a:r>
            <a:r>
              <a:rPr lang="en-US" dirty="0"/>
              <a:t>Gea-</a:t>
            </a:r>
            <a:r>
              <a:rPr lang="en-US" dirty="0" err="1"/>
              <a:t>Banacloche</a:t>
            </a:r>
            <a:r>
              <a:rPr lang="en-US" dirty="0"/>
              <a:t>, ‘‘Splitting the wave function of a particle in a box,’’ Am. J. Phys. 70, 307–312 (2002)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1802192" y="973821"/>
            <a:ext cx="7265400" cy="222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5000"/>
              <a:t>Thank you for your attention</a:t>
            </a:r>
            <a:endParaRPr sz="500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802192" y="3203422"/>
            <a:ext cx="7067400" cy="10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ca"/>
              <a:t>Question session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Theoretical background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A quantum system will evolve adiabatically if time order of magnitudes obey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Analysis of our system: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Qualitative: looking at the wavefunction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Quantitative: looking at the energies</a:t>
            </a:r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537" y="2187500"/>
            <a:ext cx="1934225" cy="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Units</a:t>
            </a:r>
            <a:endParaRPr dirty="0"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In both of our implementations these general considerations hold: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Variables are dimensionless and are expressed in units of the natural magnitudes of the problem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New Schrödeinger equation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 dirty="0"/>
              <a:t>Boundary conditions read                       for both systems (infinite potential well)</a:t>
            </a:r>
            <a:endParaRPr dirty="0"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968" y="3075414"/>
            <a:ext cx="2135981" cy="5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12" y="3738800"/>
            <a:ext cx="1535050" cy="2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Implementation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57200" lvl="0" indent="-325755" algn="l" rtl="0">
              <a:spcBef>
                <a:spcPts val="360"/>
              </a:spcBef>
              <a:spcAft>
                <a:spcPts val="0"/>
              </a:spcAft>
              <a:buSzPct val="64285"/>
              <a:buChar char="-"/>
            </a:pPr>
            <a:r>
              <a:rPr lang="ca"/>
              <a:t>Eigenproblem of the initial potential landscape is solved. We obtain the eigenfunction and eigenenergy of the ground state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ca"/>
              <a:t>We take this ground state and we let it evolve in a time dependent potential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ca"/>
              <a:t>We obtain a final wavefunction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64285"/>
              <a:buChar char="-"/>
            </a:pPr>
            <a:r>
              <a:rPr lang="ca"/>
              <a:t>We study the energy of the system and the wavefunction and we compare it with respect to the eigenproblem of the final potential landscape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Results for quantum system 1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04800" algn="l" rtl="0">
              <a:spcBef>
                <a:spcPts val="360"/>
              </a:spcBef>
              <a:spcAft>
                <a:spcPts val="0"/>
              </a:spcAft>
              <a:buSzPts val="1200"/>
              <a:buChar char="-"/>
            </a:pPr>
            <a:r>
              <a:rPr lang="ca" sz="2200"/>
              <a:t>We let our eigenfunction of the initial potential landscape evolve with potential moving at           (left panel) and             (right panel)</a:t>
            </a:r>
            <a:endParaRPr sz="2200"/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25" y="2407475"/>
            <a:ext cx="4129800" cy="2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950" y="2453925"/>
            <a:ext cx="3944000" cy="1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1525" y="1632150"/>
            <a:ext cx="1044772" cy="2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275" y="1973396"/>
            <a:ext cx="8286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11" y="988780"/>
            <a:ext cx="1458300" cy="37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8325" y="4495025"/>
            <a:ext cx="1458306" cy="55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99800" y="4425913"/>
            <a:ext cx="19240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301" y="1481337"/>
            <a:ext cx="1049863" cy="2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Results for quantum system 1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ca" sz="2200"/>
              <a:t>We obtain the energy evolution for both cases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360"/>
              </a:spcBef>
              <a:spcAft>
                <a:spcPts val="0"/>
              </a:spcAft>
              <a:buSzPts val="2200"/>
              <a:buChar char="-"/>
            </a:pPr>
            <a:r>
              <a:rPr lang="ca" sz="2200"/>
              <a:t>We extract the mean value of the energy taking a mean over the energies in equilibrium state</a:t>
            </a:r>
            <a:endParaRPr sz="2200"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00" y="2792275"/>
            <a:ext cx="3207726" cy="21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725" y="2792275"/>
            <a:ext cx="3373875" cy="21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763106" y="205978"/>
            <a:ext cx="71064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Results for quantum system 1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763103" y="1200150"/>
            <a:ext cx="3791100" cy="34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26390" algn="l" rtl="0">
              <a:spcBef>
                <a:spcPts val="360"/>
              </a:spcBef>
              <a:spcAft>
                <a:spcPts val="0"/>
              </a:spcAft>
              <a:buSzPct val="100000"/>
              <a:buChar char="-"/>
            </a:pPr>
            <a:r>
              <a:rPr lang="ca" sz="2200"/>
              <a:t>We compare the energies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914400" lvl="1" indent="-326390" algn="l" rtl="0">
              <a:spcBef>
                <a:spcPts val="360"/>
              </a:spcBef>
              <a:spcAft>
                <a:spcPts val="0"/>
              </a:spcAft>
              <a:buSzPct val="100000"/>
              <a:buChar char="-"/>
            </a:pPr>
            <a:r>
              <a:rPr lang="ca" sz="2200"/>
              <a:t>Final energy of the adiabatic evolution with the energy of the ground state of the final potential landscape eigenproblem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914400" lvl="1" indent="-326390" algn="l" rtl="0">
              <a:spcBef>
                <a:spcPts val="360"/>
              </a:spcBef>
              <a:spcAft>
                <a:spcPts val="0"/>
              </a:spcAft>
              <a:buSzPct val="100000"/>
              <a:buChar char="-"/>
            </a:pPr>
            <a:r>
              <a:rPr lang="ca" sz="2200"/>
              <a:t>Final energy of the non-adiabatic evolution with the energy of the ground state of the initial potential landscape eigenproblem</a:t>
            </a: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26390" algn="l" rtl="0">
              <a:spcBef>
                <a:spcPts val="360"/>
              </a:spcBef>
              <a:spcAft>
                <a:spcPts val="0"/>
              </a:spcAft>
              <a:buSzPct val="100000"/>
              <a:buChar char="-"/>
            </a:pPr>
            <a:r>
              <a:rPr lang="ca" sz="2200"/>
              <a:t>These two comparisons have to give energies similar to each other</a:t>
            </a:r>
            <a:endParaRPr sz="2200"/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328" y="3095953"/>
            <a:ext cx="21907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678" y="1411991"/>
            <a:ext cx="28765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678" y="1822591"/>
            <a:ext cx="21621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2328" y="2113028"/>
            <a:ext cx="22955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2328" y="3529153"/>
            <a:ext cx="32385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6E426BC-8577-ABD6-4EA7-8E69E3307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214" y="0"/>
            <a:ext cx="7106400" cy="1094282"/>
          </a:xfrm>
        </p:spPr>
        <p:txBody>
          <a:bodyPr>
            <a:normAutofit/>
          </a:bodyPr>
          <a:lstStyle/>
          <a:p>
            <a:r>
              <a:rPr lang="en-GB" dirty="0"/>
              <a:t>Quantum system 2:</a:t>
            </a:r>
            <a:br>
              <a:rPr lang="en-GB" dirty="0"/>
            </a:br>
            <a:r>
              <a:rPr lang="en-GB" sz="2800" dirty="0"/>
              <a:t>Splitting Well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E881797-CC27-2912-B0DE-6D5FF2506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1502" y="1094281"/>
            <a:ext cx="7348004" cy="3732551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solidFill>
                  <a:schemeClr val="tx1"/>
                </a:solidFill>
              </a:rPr>
              <a:t>Problem setting: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7DB5BC55-35B6-5623-A5B3-0D37F650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14" y="1964250"/>
            <a:ext cx="7106400" cy="2943360"/>
          </a:xfrm>
          <a:prstGeom prst="rect">
            <a:avLst/>
          </a:prstGeom>
        </p:spPr>
      </p:pic>
      <p:cxnSp>
        <p:nvCxnSpPr>
          <p:cNvPr id="9" name="Ευθύγραμμο βέλος σύνδεσης 8">
            <a:extLst>
              <a:ext uri="{FF2B5EF4-FFF2-40B4-BE49-F238E27FC236}">
                <a16:creationId xmlns:a16="http://schemas.microsoft.com/office/drawing/2014/main" id="{2849698E-11E5-B263-7CA3-0B1903999BFF}"/>
              </a:ext>
            </a:extLst>
          </p:cNvPr>
          <p:cNvCxnSpPr>
            <a:cxnSpLocks/>
          </p:cNvCxnSpPr>
          <p:nvPr/>
        </p:nvCxnSpPr>
        <p:spPr>
          <a:xfrm>
            <a:off x="6887980" y="4317167"/>
            <a:ext cx="12216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60BC22-298B-31CF-AEA2-7BC4C78DE704}"/>
              </a:ext>
            </a:extLst>
          </p:cNvPr>
          <p:cNvSpPr txBox="1"/>
          <p:nvPr/>
        </p:nvSpPr>
        <p:spPr>
          <a:xfrm>
            <a:off x="7378027" y="4317166"/>
            <a:ext cx="33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endParaRPr lang="el-GR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Ευθύγραμμο βέλος σύνδεσης 12">
            <a:extLst>
              <a:ext uri="{FF2B5EF4-FFF2-40B4-BE49-F238E27FC236}">
                <a16:creationId xmlns:a16="http://schemas.microsoft.com/office/drawing/2014/main" id="{773AF137-E5F6-6A39-C2C1-393454C4AB9B}"/>
              </a:ext>
            </a:extLst>
          </p:cNvPr>
          <p:cNvCxnSpPr>
            <a:cxnSpLocks/>
          </p:cNvCxnSpPr>
          <p:nvPr/>
        </p:nvCxnSpPr>
        <p:spPr>
          <a:xfrm>
            <a:off x="6940446" y="3435930"/>
            <a:ext cx="4375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4C4A41-0139-F39C-EAD2-609041EFEFFA}"/>
              </a:ext>
            </a:extLst>
          </p:cNvPr>
          <p:cNvSpPr txBox="1"/>
          <p:nvPr/>
        </p:nvSpPr>
        <p:spPr>
          <a:xfrm>
            <a:off x="6858881" y="3140843"/>
            <a:ext cx="63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L/2 +</a:t>
            </a:r>
            <a:endParaRPr lang="el-G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6CF4A-E5FA-BD4D-A905-C501E3E6D3E5}"/>
              </a:ext>
            </a:extLst>
          </p:cNvPr>
          <p:cNvSpPr txBox="1"/>
          <p:nvPr/>
        </p:nvSpPr>
        <p:spPr>
          <a:xfrm>
            <a:off x="7545785" y="3140843"/>
            <a:ext cx="63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L/2 -</a:t>
            </a:r>
            <a:endParaRPr lang="el-GR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6C5DCC1D-592E-47EA-A6E2-F5629D1F4F94}"/>
              </a:ext>
            </a:extLst>
          </p:cNvPr>
          <p:cNvCxnSpPr/>
          <p:nvPr/>
        </p:nvCxnSpPr>
        <p:spPr>
          <a:xfrm>
            <a:off x="7622498" y="3435930"/>
            <a:ext cx="3297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11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727</Words>
  <Application>Microsoft Office PowerPoint</Application>
  <PresentationFormat>Προβολή στην οθόνη (16:9)</PresentationFormat>
  <Paragraphs>92</Paragraphs>
  <Slides>21</Slides>
  <Notes>15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21</vt:i4>
      </vt:variant>
    </vt:vector>
  </HeadingPairs>
  <TitlesOfParts>
    <vt:vector size="26" baseType="lpstr">
      <vt:lpstr>Calibri</vt:lpstr>
      <vt:lpstr>Cambria Math</vt:lpstr>
      <vt:lpstr>Tahoma</vt:lpstr>
      <vt:lpstr>Arial</vt:lpstr>
      <vt:lpstr>Office Theme</vt:lpstr>
      <vt:lpstr>Quantum Adiabatic Theorem test</vt:lpstr>
      <vt:lpstr>Research question</vt:lpstr>
      <vt:lpstr>Theoretical background</vt:lpstr>
      <vt:lpstr>Units</vt:lpstr>
      <vt:lpstr>Implementation</vt:lpstr>
      <vt:lpstr>Results for quantum system 1</vt:lpstr>
      <vt:lpstr>Results for quantum system 1</vt:lpstr>
      <vt:lpstr>Results for quantum system 1</vt:lpstr>
      <vt:lpstr>Quantum system 2: Splitting Well</vt:lpstr>
      <vt:lpstr>Quantum system 2: Splitting Well</vt:lpstr>
      <vt:lpstr>Quantum system 2: Splitting Well</vt:lpstr>
      <vt:lpstr>Discretization (Stationary eigenfunctions)</vt:lpstr>
      <vt:lpstr>Time Evolution (Crank – Nicolson method)</vt:lpstr>
      <vt:lpstr>Παρουσίαση του PowerPoint</vt:lpstr>
      <vt:lpstr>Adiabatic vs Non adiabatic</vt:lpstr>
      <vt:lpstr>Adiabatic vs Non adiabatic</vt:lpstr>
      <vt:lpstr>Energy Comparisons</vt:lpstr>
      <vt:lpstr>Performance of the code</vt:lpstr>
      <vt:lpstr>Conclusions</vt:lpstr>
      <vt:lpstr>Bibliography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Adiabatic Theorem test</dc:title>
  <dc:creator>Giorgos</dc:creator>
  <cp:lastModifiedBy>Giorgos Stylianou</cp:lastModifiedBy>
  <cp:revision>18</cp:revision>
  <dcterms:modified xsi:type="dcterms:W3CDTF">2022-06-07T18:51:14Z</dcterms:modified>
</cp:coreProperties>
</file>